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56" r:id="rId4"/>
    <p:sldId id="357" r:id="rId5"/>
    <p:sldId id="325" r:id="rId6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5018" autoAdjust="0"/>
    <p:restoredTop sz="94660"/>
  </p:normalViewPr>
  <p:slideViewPr>
    <p:cSldViewPr snapToGrid="0">
      <p:cViewPr varScale="1">
        <p:scale>
          <a:sx n="114" d="100"/>
          <a:sy n="114" d="100"/>
        </p:scale>
        <p:origin x="474" y="114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viewProps" Target="viewProps.xml"/><Relationship Id="rId3" Type="http://schemas.openxmlformats.org/officeDocument/2006/relationships/slide" Target="slides/slide2.xml"/><Relationship Id="rId7" Type="http://schemas.openxmlformats.org/officeDocument/2006/relationships/presProps" Target="presProp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5" Type="http://schemas.openxmlformats.org/officeDocument/2006/relationships/slide" Target="slides/slide4.xml"/><Relationship Id="rId10" Type="http://schemas.openxmlformats.org/officeDocument/2006/relationships/tableStyles" Target="tableStyles.xml"/><Relationship Id="rId4" Type="http://schemas.openxmlformats.org/officeDocument/2006/relationships/slide" Target="slides/slide3.xml"/><Relationship Id="rId9" Type="http://schemas.openxmlformats.org/officeDocument/2006/relationships/theme" Target="theme/theme1.xml"/></Relationships>
</file>

<file path=ppt/media/image1.jpeg>
</file>

<file path=ppt/media/image2.png>
</file>

<file path=ppt/media/image3.png>
</file>

<file path=ppt/media/image4.png>
</file>

<file path=ppt/media/image5.png>
</file>

<file path=ppt/media/media1.m4a>
</file>

<file path=ppt/media/media2.m4a>
</file>

<file path=ppt/media/media3.m4a>
</file>

<file path=ppt/media/media4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10/3/2020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Logarithms</a:t>
            </a:r>
            <a:br>
              <a:rPr lang="en-US" dirty="0"/>
            </a:br>
            <a:r>
              <a:rPr lang="en-US" sz="2000" dirty="0"/>
              <a:t>Part 3 Applied Electronics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7AE5E97E-CB49-4D84-93CF-8F99138C9B05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390"/>
    </mc:Choice>
    <mc:Fallback>
      <p:transition spd="slow" advTm="539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 Applied Electronics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 fontScale="925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1:  The noise level of a telephone line used for wired music programs is 60dB down from the program level of 12.5mW. How much noise power is represented by this level?</a:t>
                </a:r>
              </a:p>
              <a:p>
                <a:pPr lvl="1">
                  <a:lnSpc>
                    <a:spcPct val="150000"/>
                  </a:lnSpc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sub>
                    </m:sSub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sSup>
                      <m:sSup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sup>
                    </m:sSup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𝑛𝑜𝑖𝑠𝑒</m:t>
                        </m:r>
                      </m:num>
                      <m:den>
                        <m:sSub>
                          <m:sSub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𝑃</m:t>
                            </m:r>
                          </m:e>
                          <m:sub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𝑝𝑟𝑜𝑔𝑟𝑎𝑚</m:t>
                            </m:r>
                          </m:sub>
                        </m:sSub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−6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𝑛𝑜𝑖𝑠𝑒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12.5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𝑚𝑊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−6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𝑛𝑜𝑖𝑠𝑒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12.5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𝑚𝑊</m:t>
                        </m:r>
                      </m:den>
                    </m:f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		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sub>
                    </m:sSub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sSup>
                      <m:sSup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sup>
                    </m:sSup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−6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𝑃𝑛𝑜𝑖𝑠𝑒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12.5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𝑚𝑊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𝑃𝑛𝑜𝑖𝑠𝑒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−6</m:t>
                        </m:r>
                      </m:sup>
                    </m:sSup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12.5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𝑚𝑊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𝑃𝑛𝑜𝑖𝑠𝑒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12.5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𝑛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𝑊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</a:t>
                </a:r>
              </a:p>
              <a:p>
                <a:pPr lvl="2">
                  <a:lnSpc>
                    <a:spcPct val="150000"/>
                  </a:lnSpc>
                </a:pPr>
                <a:endParaRPr lang="en-US" sz="20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1023" t="-540" r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611186C8-A0D7-4A03-8D8B-7F743F3889D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77666"/>
    </mc:Choice>
    <mc:Fallback>
      <p:transition spd="slow" advTm="77666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 Applied Electronics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 fontScale="700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2:  An amplifier has a normal output of 30w. A selector switch is arranged to reduce the output in 5dB steps. What power output corresponds to reductions of 5, 10, 15, 20, 25, &amp; 30dB?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sub>
                    </m:sSub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sSup>
                      <m:sSup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sup>
                    </m:sSup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𝑜𝑢𝑡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𝑝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𝑖𝑛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𝑊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𝑑𝐵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den>
                    </m:f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num>
                      <m:den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𝑊</m:t>
                        </m:r>
                      </m:den>
                    </m:f>
                  </m:oMath>
                </a14:m>
                <a:r>
                  <a:rPr lang="en-US" b="1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 *(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sub>
                    </m:sSub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sSup>
                      <m:sSup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sup>
                    </m:sSup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)</a:t>
                </a: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∆</m:t>
                            </m:r>
                            <m:r>
                              <a:rPr lang="en-US" b="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𝑑𝐵</m:t>
                            </m:r>
                          </m:num>
                          <m:den>
                            <m:r>
                              <a:rPr lang="en-US" b="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num>
                      <m:den>
                        <m:r>
                          <a:rPr lang="en-US" b="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30</m:t>
                        </m:r>
                        <m:r>
                          <a:rPr lang="en-US" b="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𝑊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∆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𝑑𝐵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=30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×(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∆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𝑑𝐵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b="1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e>
                      <m:sub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−5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𝑑𝐵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=30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𝑤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×(</m:t>
                    </m:r>
                    <m:sSup>
                      <m:sSup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×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−5</m:t>
                            </m:r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𝑑𝐵</m:t>
                            </m:r>
                          </m:num>
                          <m:den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10</m:t>
                            </m:r>
                          </m:den>
                        </m:f>
                      </m:sup>
                    </m:sSup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</m:oMath>
                </a14:m>
                <a:endParaRPr lang="en-US" b="1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−5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𝑑𝐵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9.487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𝑊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 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𝑑𝐵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𝑊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</m:oMath>
                </a14:m>
                <a:endParaRPr lang="en-US" b="0" i="1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𝑑𝐵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9487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𝑊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 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𝑑𝐵</m:t>
                        </m:r>
                      </m:sub>
                    </m:sSub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=.3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𝑊</m:t>
                    </m:r>
                  </m:oMath>
                </a14:m>
                <a:endParaRPr lang="en-US" b="1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1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5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𝑑𝐵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.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9487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𝑊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,  </m:t>
                    </m:r>
                    <m:sSub>
                      <m:sSub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e>
                      <m:sub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0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𝑑𝐵</m:t>
                        </m:r>
                      </m:sub>
                    </m:sSub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=.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0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𝑊</m:t>
                    </m:r>
                  </m:oMath>
                </a14:m>
                <a:endParaRPr lang="en-US" b="1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542" t="-324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3" name="Audio 2">
            <a:hlinkClick r:id="" action="ppaction://media"/>
            <a:extLst>
              <a:ext uri="{FF2B5EF4-FFF2-40B4-BE49-F238E27FC236}">
                <a16:creationId xmlns:a16="http://schemas.microsoft.com/office/drawing/2014/main" id="{6107C7F1-D534-4EAC-9B53-40FBBD816104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675537539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7235"/>
    </mc:Choice>
    <mc:Fallback>
      <p:transition spd="slow" advTm="1372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3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3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 Applied Electronics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 fontScale="70000" lnSpcReduction="20000"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3:  A video tuner amplifier has an input impedance of 300</a:t>
                </a:r>
                <a:r>
                  <a:rPr lang="el-GR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Ω</a:t>
                </a: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and an output impedance of 3.5K</a:t>
                </a:r>
                <a:r>
                  <a:rPr lang="el-GR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Ω</a:t>
                </a: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. When a 300mV signal is applied at the input, a 250V signal appears at the output. </a:t>
                </a:r>
              </a:p>
              <a:p>
                <a:pPr marL="914400" lvl="1" indent="-457200">
                  <a:lnSpc>
                    <a:spcPct val="150000"/>
                  </a:lnSpc>
                  <a:buFont typeface="+mj-lt"/>
                  <a:buAutoNum type="alphaLcParenR"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What is </a:t>
                </a:r>
                <a14:m>
                  <m:oMath xmlns:m="http://schemas.openxmlformats.org/officeDocument/2006/math">
                    <m:r>
                      <a:rPr lang="en-US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𝑉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?</a:t>
                </a:r>
              </a:p>
              <a:p>
                <a:pPr lvl="2">
                  <a:lnSpc>
                    <a:spcPct val="150000"/>
                  </a:lnSpc>
                </a:pPr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𝑉𝑜𝑢𝑡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𝑉𝑖𝑛</m:t>
                        </m:r>
                      </m:den>
                    </m:f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250</m:t>
                        </m:r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𝑣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300</m:t>
                        </m:r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𝑚𝑣</m:t>
                        </m:r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𝑉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=833.33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3</m:t>
                    </m:r>
                  </m:oMath>
                </a14:m>
                <a:endParaRPr lang="en-US" sz="1800" i="1" cap="none" dirty="0">
                  <a:solidFill>
                    <a:schemeClr val="tx1"/>
                  </a:solidFill>
                  <a:latin typeface="Cambria Math" panose="02040503050406030204" pitchFamily="18" charset="0"/>
                  <a:ea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914400" lvl="1" indent="-457200">
                  <a:lnSpc>
                    <a:spcPct val="150000"/>
                  </a:lnSpc>
                  <a:buFont typeface="+mj-lt"/>
                  <a:buAutoNum type="alphaLcParenR"/>
                </a:pPr>
                <a:r>
                  <a:rPr lang="en-US" sz="2200" cap="none" dirty="0">
                    <a:solidFill>
                      <a:schemeClr val="tx1"/>
                    </a:solidFill>
                    <a:latin typeface="Cambria Math" panose="02040503050406030204" pitchFamily="18" charset="0"/>
                    <a:ea typeface="Cambria Math" panose="02040503050406030204" pitchFamily="18" charset="0"/>
                    <a:cs typeface="Times New Roman" panose="02020603050405020304" pitchFamily="18" charset="0"/>
                  </a:rPr>
                  <a:t>What is Pout?</a:t>
                </a: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𝑜𝑢𝑡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 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𝑣𝑜𝑢𝑡</m:t>
                            </m:r>
                          </m:e>
                          <m:sup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𝑅</m:t>
                        </m:r>
                      </m:den>
                    </m:f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20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sSup>
                          <m:sSupPr>
                            <m:ctrlP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20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250</m:t>
                            </m:r>
                          </m:e>
                          <m:sup>
                            <m:r>
                              <a:rPr lang="en-US" sz="20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3.5</m:t>
                        </m:r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𝐾</m:t>
                        </m:r>
                        <m:r>
                          <a:rPr lang="el-GR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Ω</m:t>
                        </m:r>
                      </m:den>
                    </m:f>
                  </m:oMath>
                </a14:m>
                <a:endParaRPr lang="en-US" sz="20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𝑃𝑜𝑢𝑡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17.857 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𝑊𝑎𝑡𝑡𝑠</m:t>
                    </m:r>
                  </m:oMath>
                </a14:m>
                <a:endParaRPr lang="en-US" sz="18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marL="914400" lvl="1" indent="-457200">
                  <a:lnSpc>
                    <a:spcPct val="150000"/>
                  </a:lnSpc>
                  <a:buFont typeface="+mj-lt"/>
                  <a:buAutoNum type="alphaLcParenR"/>
                </a:pPr>
                <a:r>
                  <a:rPr lang="en-US" sz="22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What is the gain in dB?</a:t>
                </a:r>
              </a:p>
              <a:p>
                <a:pPr lvl="2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200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sz="20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𝑃𝑜𝑢𝑡</m:t>
                        </m:r>
                      </m:num>
                      <m:den>
                        <m:r>
                          <a:rPr lang="en-US" sz="20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𝑃𝑖𝑛</m:t>
                        </m:r>
                      </m:den>
                    </m:f>
                  </m:oMath>
                </a14:m>
                <a:endParaRPr lang="en-US" sz="20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=10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𝑙𝑜𝑔</m:t>
                    </m:r>
                    <m:f>
                      <m:fPr>
                        <m:ctrlPr>
                          <a:rPr lang="en-US" sz="18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17.857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sSup>
                              <m:sSupPr>
                                <m:ctrlPr>
                                  <a:rPr lang="en-US" sz="18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sz="18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300</m:t>
                                </m:r>
                                <m:r>
                                  <a:rPr lang="en-US" sz="18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𝑚𝑣</m:t>
                                </m:r>
                              </m:e>
                              <m:sup>
                                <m:r>
                                  <a:rPr lang="en-US" sz="1800" b="0" i="1" cap="none" smtClean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ea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</m:num>
                          <m:den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300</m:t>
                            </m:r>
                            <m:r>
                              <a:rPr lang="el-GR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ea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Ω</m:t>
                            </m:r>
                          </m:den>
                        </m:f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ea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3">
                  <a:lnSpc>
                    <a:spcPct val="150000"/>
                  </a:lnSpc>
                  <a:buFont typeface="Arial" panose="020B0604020202020204" pitchFamily="34" charset="0"/>
                  <a:buChar char="•"/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∆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=47.75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ea typeface="Cambria Math" panose="02040503050406030204" pitchFamily="18" charset="0"/>
                        <a:cs typeface="Times New Roman" panose="02020603050405020304" pitchFamily="18" charset="0"/>
                      </a:rPr>
                      <m:t>𝑑𝐵</m:t>
                    </m:r>
                  </m:oMath>
                </a14:m>
                <a:endParaRPr lang="en-US" sz="18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421" t="-108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14B40F48-5D07-478E-A528-421EEF3FBD96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5142221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4340"/>
    </mc:Choice>
    <mc:Fallback>
      <p:transition spd="slow" advTm="114340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70259</TotalTime>
  <Words>389</Words>
  <Application>Microsoft Office PowerPoint</Application>
  <PresentationFormat>Widescreen</PresentationFormat>
  <Paragraphs>41</Paragraphs>
  <Slides>5</Slides>
  <Notes>0</Notes>
  <HiddenSlides>0</HiddenSlides>
  <MMClips>4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10" baseType="lpstr">
      <vt:lpstr>Arial</vt:lpstr>
      <vt:lpstr>Cambria Math</vt:lpstr>
      <vt:lpstr>Century Gothic</vt:lpstr>
      <vt:lpstr>Times New Roman</vt:lpstr>
      <vt:lpstr>Mesh</vt:lpstr>
      <vt:lpstr>Logarithms Part 3 Applied Electronics </vt:lpstr>
      <vt:lpstr>Logarithms Applied Electronics</vt:lpstr>
      <vt:lpstr>Logarithms Applied Electronics</vt:lpstr>
      <vt:lpstr>Logarithms Applied Electronics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578</cp:revision>
  <dcterms:created xsi:type="dcterms:W3CDTF">2019-08-29T21:54:18Z</dcterms:created>
  <dcterms:modified xsi:type="dcterms:W3CDTF">2020-10-03T18:52:45Z</dcterms:modified>
</cp:coreProperties>
</file>